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4" r:id="rId9"/>
    <p:sldId id="263" r:id="rId10"/>
    <p:sldId id="265" r:id="rId11"/>
    <p:sldId id="267" r:id="rId12"/>
    <p:sldId id="266" r:id="rId13"/>
    <p:sldId id="268" r:id="rId14"/>
    <p:sldId id="269" r:id="rId15"/>
    <p:sldId id="270" r:id="rId16"/>
    <p:sldId id="271" r:id="rId17"/>
    <p:sldId id="272" r:id="rId1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F54B3438-A998-4FFF-A383-E4A5C896D582}" type="datetimeFigureOut">
              <a:rPr lang="lv-LV" smtClean="0"/>
              <a:t>04.03.2020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2358937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F54B3438-A998-4FFF-A383-E4A5C896D582}" type="datetimeFigureOut">
              <a:rPr lang="lv-LV" smtClean="0"/>
              <a:t>04.03.2020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218867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F54B3438-A998-4FFF-A383-E4A5C896D582}" type="datetimeFigureOut">
              <a:rPr lang="lv-LV" smtClean="0"/>
              <a:t>04.03.2020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40053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F54B3438-A998-4FFF-A383-E4A5C896D582}" type="datetimeFigureOut">
              <a:rPr lang="lv-LV" smtClean="0"/>
              <a:t>04.03.2020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209453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4B3438-A998-4FFF-A383-E4A5C896D582}" type="datetimeFigureOut">
              <a:rPr lang="lv-LV" smtClean="0"/>
              <a:t>04.03.2020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134765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F54B3438-A998-4FFF-A383-E4A5C896D582}" type="datetimeFigureOut">
              <a:rPr lang="lv-LV" smtClean="0"/>
              <a:t>04.03.2020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383821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F54B3438-A998-4FFF-A383-E4A5C896D582}" type="datetimeFigureOut">
              <a:rPr lang="lv-LV" smtClean="0"/>
              <a:t>04.03.2020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69533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F54B3438-A998-4FFF-A383-E4A5C896D582}" type="datetimeFigureOut">
              <a:rPr lang="lv-LV" smtClean="0"/>
              <a:t>04.03.2020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40760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B3438-A998-4FFF-A383-E4A5C896D582}" type="datetimeFigureOut">
              <a:rPr lang="lv-LV" smtClean="0"/>
              <a:t>04.03.2020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346862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4B3438-A998-4FFF-A383-E4A5C896D582}" type="datetimeFigureOut">
              <a:rPr lang="lv-LV" smtClean="0"/>
              <a:t>04.03.2020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25778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4B3438-A998-4FFF-A383-E4A5C896D582}" type="datetimeFigureOut">
              <a:rPr lang="lv-LV" smtClean="0"/>
              <a:t>04.03.2020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64DB0A3-B0BA-4465-AEA9-CC41AC4B3787}" type="slidenum">
              <a:rPr lang="lv-LV" smtClean="0"/>
              <a:t>‹#›</a:t>
            </a:fld>
            <a:endParaRPr lang="lv-LV"/>
          </a:p>
        </p:txBody>
      </p:sp>
    </p:spTree>
    <p:extLst>
      <p:ext uri="{BB962C8B-B14F-4D97-AF65-F5344CB8AC3E}">
        <p14:creationId xmlns:p14="http://schemas.microsoft.com/office/powerpoint/2010/main" val="406179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B3438-A998-4FFF-A383-E4A5C896D582}" type="datetimeFigureOut">
              <a:rPr lang="lv-LV" smtClean="0"/>
              <a:t>04.03.2020</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DB0A3-B0BA-4465-AEA9-CC41AC4B3787}" type="slidenum">
              <a:rPr lang="lv-LV" smtClean="0"/>
              <a:t>‹#›</a:t>
            </a:fld>
            <a:endParaRPr lang="lv-LV"/>
          </a:p>
        </p:txBody>
      </p:sp>
    </p:spTree>
    <p:extLst>
      <p:ext uri="{BB962C8B-B14F-4D97-AF65-F5344CB8AC3E}">
        <p14:creationId xmlns:p14="http://schemas.microsoft.com/office/powerpoint/2010/main" val="283373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uroparl.europa.eu/EPRS/Transparency_of_lobbying_in_Member_States.pdf" TargetMode="External"/><Relationship Id="rId2" Type="http://schemas.openxmlformats.org/officeDocument/2006/relationships/hyperlink" Target="https://rm.coe.int/legal-regulation-of-lobbying-activities/168073ed6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ecd-ilibrary.org/governance/lobbyists-governments-and-public-trust-volume-3_9789264214224-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m.coe.int/legal-regulation-of-lobbying-activities/168073ed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Lobēšanas darba grupa</a:t>
            </a:r>
            <a:endParaRPr lang="lv-LV" dirty="0"/>
          </a:p>
        </p:txBody>
      </p:sp>
      <p:sp>
        <p:nvSpPr>
          <p:cNvPr id="3" name="Subtitle 2"/>
          <p:cNvSpPr>
            <a:spLocks noGrp="1"/>
          </p:cNvSpPr>
          <p:nvPr>
            <p:ph type="subTitle" idx="1"/>
          </p:nvPr>
        </p:nvSpPr>
        <p:spPr>
          <a:xfrm>
            <a:off x="1524000" y="5430838"/>
            <a:ext cx="9144000" cy="595208"/>
          </a:xfrm>
        </p:spPr>
        <p:txBody>
          <a:bodyPr/>
          <a:lstStyle/>
          <a:p>
            <a:r>
              <a:rPr lang="lv-LV" dirty="0" smtClean="0"/>
              <a:t>04.03.2020.</a:t>
            </a:r>
            <a:endParaRPr lang="lv-LV" dirty="0"/>
          </a:p>
        </p:txBody>
      </p:sp>
      <p:sp>
        <p:nvSpPr>
          <p:cNvPr id="4" name="Subtitle 2"/>
          <p:cNvSpPr txBox="1">
            <a:spLocks/>
          </p:cNvSpPr>
          <p:nvPr/>
        </p:nvSpPr>
        <p:spPr>
          <a:xfrm>
            <a:off x="1676400" y="3754438"/>
            <a:ext cx="9144000" cy="12566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4000" b="1" dirty="0"/>
              <a:t>Lobētāju reģistra uzturētāji, sankcijas, ētikas kodeksi, deputātu kalendāri  </a:t>
            </a:r>
            <a:endParaRPr lang="lv-LV" sz="4000" dirty="0"/>
          </a:p>
        </p:txBody>
      </p:sp>
    </p:spTree>
    <p:extLst>
      <p:ext uri="{BB962C8B-B14F-4D97-AF65-F5344CB8AC3E}">
        <p14:creationId xmlns:p14="http://schemas.microsoft.com/office/powerpoint/2010/main" val="3051304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Francija</a:t>
            </a:r>
            <a:endParaRPr lang="lv-LV" dirty="0"/>
          </a:p>
        </p:txBody>
      </p:sp>
      <p:sp>
        <p:nvSpPr>
          <p:cNvPr id="3" name="Content Placeholder 2"/>
          <p:cNvSpPr>
            <a:spLocks noGrp="1"/>
          </p:cNvSpPr>
          <p:nvPr>
            <p:ph idx="1"/>
          </p:nvPr>
        </p:nvSpPr>
        <p:spPr/>
        <p:txBody>
          <a:bodyPr>
            <a:normAutofit/>
          </a:bodyPr>
          <a:lstStyle/>
          <a:p>
            <a:pPr marL="0" indent="0">
              <a:buNone/>
            </a:pPr>
            <a:r>
              <a:rPr lang="lv-LV" b="1" dirty="0"/>
              <a:t>Reģistra </a:t>
            </a:r>
            <a:r>
              <a:rPr lang="lv-LV" b="1" dirty="0" err="1" smtClean="0"/>
              <a:t>turētājorganizācija</a:t>
            </a:r>
            <a:r>
              <a:rPr lang="lv-LV" b="1" dirty="0" smtClean="0"/>
              <a:t>:</a:t>
            </a:r>
          </a:p>
          <a:p>
            <a:r>
              <a:rPr lang="lv-LV" dirty="0"/>
              <a:t>Sabiedriskās dzīves pārredzamības </a:t>
            </a:r>
            <a:r>
              <a:rPr lang="lv-LV" dirty="0" smtClean="0"/>
              <a:t>iestāde (</a:t>
            </a:r>
            <a:r>
              <a:rPr lang="lv-LV" i="1" dirty="0" err="1" smtClean="0"/>
              <a:t>Haute</a:t>
            </a:r>
            <a:r>
              <a:rPr lang="lv-LV" i="1" dirty="0" smtClean="0"/>
              <a:t> </a:t>
            </a:r>
            <a:r>
              <a:rPr lang="lv-LV" i="1" dirty="0" err="1" smtClean="0"/>
              <a:t>Autorité</a:t>
            </a:r>
            <a:r>
              <a:rPr lang="lv-LV" dirty="0" smtClean="0"/>
              <a:t> </a:t>
            </a:r>
            <a:r>
              <a:rPr lang="lv-LV" i="1" dirty="0" err="1" smtClean="0"/>
              <a:t>pour</a:t>
            </a:r>
            <a:r>
              <a:rPr lang="lv-LV" i="1" dirty="0" smtClean="0"/>
              <a:t> </a:t>
            </a:r>
            <a:r>
              <a:rPr lang="lv-LV" i="1" dirty="0"/>
              <a:t>la </a:t>
            </a:r>
            <a:r>
              <a:rPr lang="lv-LV" i="1" dirty="0" err="1"/>
              <a:t>Transparence</a:t>
            </a:r>
            <a:r>
              <a:rPr lang="lv-LV" i="1" dirty="0"/>
              <a:t> </a:t>
            </a:r>
            <a:r>
              <a:rPr lang="lv-LV" i="1" dirty="0" err="1"/>
              <a:t>de</a:t>
            </a:r>
            <a:r>
              <a:rPr lang="lv-LV" i="1" dirty="0"/>
              <a:t> la </a:t>
            </a:r>
            <a:r>
              <a:rPr lang="lv-LV" i="1" dirty="0" err="1"/>
              <a:t>Vie</a:t>
            </a:r>
            <a:r>
              <a:rPr lang="lv-LV" i="1" dirty="0"/>
              <a:t> </a:t>
            </a:r>
            <a:r>
              <a:rPr lang="lv-LV" i="1" dirty="0" err="1"/>
              <a:t>Publique</a:t>
            </a:r>
            <a:r>
              <a:rPr lang="lv-LV" i="1" dirty="0"/>
              <a:t> - HATVP</a:t>
            </a:r>
            <a:r>
              <a:rPr lang="lv-LV" dirty="0"/>
              <a:t>), kas darbojas kā lobēšanas reģistru pārraugošā iestāde</a:t>
            </a:r>
          </a:p>
          <a:p>
            <a:pPr lvl="0"/>
            <a:endParaRPr lang="lv-LV" b="1" dirty="0"/>
          </a:p>
          <a:p>
            <a:pPr marL="0" lvl="0" indent="0">
              <a:buNone/>
            </a:pPr>
            <a:r>
              <a:rPr lang="lv-LV" b="1" dirty="0"/>
              <a:t>Sodi / </a:t>
            </a:r>
            <a:r>
              <a:rPr lang="lv-LV" b="1" dirty="0" smtClean="0"/>
              <a:t>Sankcijas</a:t>
            </a:r>
          </a:p>
          <a:p>
            <a:r>
              <a:rPr lang="lv-LV" dirty="0"/>
              <a:t>Ja nav izpildītas prasības, un persona neievēro </a:t>
            </a:r>
            <a:r>
              <a:rPr lang="lv-LV" i="1" dirty="0"/>
              <a:t>HATVP</a:t>
            </a:r>
            <a:r>
              <a:rPr lang="lv-LV" dirty="0"/>
              <a:t> rīkojumus, piespriežamais naudas sods nevar būt lielāks par 15 000 </a:t>
            </a:r>
            <a:r>
              <a:rPr lang="lv-LV" dirty="0" err="1"/>
              <a:t>euro</a:t>
            </a:r>
            <a:r>
              <a:rPr lang="lv-LV" dirty="0"/>
              <a:t>, un personai ir jāizcieš cietumsods viena gada apmērā</a:t>
            </a:r>
          </a:p>
        </p:txBody>
      </p:sp>
    </p:spTree>
    <p:extLst>
      <p:ext uri="{BB962C8B-B14F-4D97-AF65-F5344CB8AC3E}">
        <p14:creationId xmlns:p14="http://schemas.microsoft.com/office/powerpoint/2010/main" val="4180072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Īrija</a:t>
            </a:r>
            <a:endParaRPr lang="lv-LV" dirty="0"/>
          </a:p>
        </p:txBody>
      </p:sp>
      <p:sp>
        <p:nvSpPr>
          <p:cNvPr id="3" name="Content Placeholder 2"/>
          <p:cNvSpPr>
            <a:spLocks noGrp="1"/>
          </p:cNvSpPr>
          <p:nvPr>
            <p:ph idx="1"/>
          </p:nvPr>
        </p:nvSpPr>
        <p:spPr/>
        <p:txBody>
          <a:bodyPr>
            <a:normAutofit fontScale="85000" lnSpcReduction="20000"/>
          </a:bodyPr>
          <a:lstStyle/>
          <a:p>
            <a:pPr marL="0" indent="0">
              <a:buNone/>
            </a:pPr>
            <a:r>
              <a:rPr lang="lv-LV" b="1" dirty="0"/>
              <a:t>Reģistra </a:t>
            </a:r>
            <a:r>
              <a:rPr lang="lv-LV" b="1" dirty="0" err="1" smtClean="0"/>
              <a:t>turētājorganizācija</a:t>
            </a:r>
            <a:r>
              <a:rPr lang="lv-LV" b="1" dirty="0" smtClean="0"/>
              <a:t>:</a:t>
            </a:r>
          </a:p>
          <a:p>
            <a:r>
              <a:rPr lang="lv-LV" dirty="0"/>
              <a:t>Standartu komisija (</a:t>
            </a:r>
            <a:r>
              <a:rPr lang="lv-LV" dirty="0" err="1"/>
              <a:t>the</a:t>
            </a:r>
            <a:r>
              <a:rPr lang="lv-LV" dirty="0"/>
              <a:t> </a:t>
            </a:r>
            <a:r>
              <a:rPr lang="lv-LV" dirty="0" err="1"/>
              <a:t>Standards</a:t>
            </a:r>
            <a:r>
              <a:rPr lang="lv-LV" dirty="0"/>
              <a:t> </a:t>
            </a:r>
            <a:r>
              <a:rPr lang="lv-LV" dirty="0" err="1"/>
              <a:t>in</a:t>
            </a:r>
            <a:r>
              <a:rPr lang="lv-LV" dirty="0"/>
              <a:t> </a:t>
            </a:r>
            <a:r>
              <a:rPr lang="lv-LV" dirty="0" err="1"/>
              <a:t>Public</a:t>
            </a:r>
            <a:r>
              <a:rPr lang="lv-LV" dirty="0"/>
              <a:t> </a:t>
            </a:r>
            <a:r>
              <a:rPr lang="lv-LV" dirty="0" err="1"/>
              <a:t>Office</a:t>
            </a:r>
            <a:r>
              <a:rPr lang="lv-LV" dirty="0"/>
              <a:t> </a:t>
            </a:r>
            <a:r>
              <a:rPr lang="lv-LV" dirty="0" err="1"/>
              <a:t>Commission</a:t>
            </a:r>
            <a:r>
              <a:rPr lang="lv-LV" dirty="0"/>
              <a:t>) – iestāde, kas pārrauga tiesību aktu administrēšanu četrās jomās (</a:t>
            </a:r>
            <a:r>
              <a:rPr lang="lv-LV" dirty="0" err="1"/>
              <a:t>citstarp</a:t>
            </a:r>
            <a:r>
              <a:rPr lang="lv-LV" dirty="0"/>
              <a:t> arī lobēšana) </a:t>
            </a:r>
          </a:p>
          <a:p>
            <a:pPr marL="0" lvl="0" indent="0">
              <a:buNone/>
            </a:pPr>
            <a:endParaRPr lang="lv-LV" b="1" dirty="0"/>
          </a:p>
          <a:p>
            <a:pPr marL="0" lvl="0" indent="0">
              <a:buNone/>
            </a:pPr>
            <a:r>
              <a:rPr lang="lv-LV" b="1" dirty="0"/>
              <a:t>Sodi / </a:t>
            </a:r>
            <a:r>
              <a:rPr lang="lv-LV" b="1" dirty="0" smtClean="0"/>
              <a:t>Sankcijas</a:t>
            </a:r>
          </a:p>
          <a:p>
            <a:r>
              <a:rPr lang="lv-LV" dirty="0"/>
              <a:t>Noteikti Īrijas lobēšanas likumā </a:t>
            </a:r>
          </a:p>
          <a:p>
            <a:r>
              <a:rPr lang="lv-LV" dirty="0" smtClean="0"/>
              <a:t>Saskaņā </a:t>
            </a:r>
            <a:r>
              <a:rPr lang="lv-LV" dirty="0"/>
              <a:t>ar likuma 20. pantu par deklarācijas novēlotu iesniegšanu personai ir piespriežams naudas sods C līmeņa apmērā. </a:t>
            </a:r>
            <a:endParaRPr lang="lv-LV" dirty="0" smtClean="0"/>
          </a:p>
          <a:p>
            <a:r>
              <a:rPr lang="lv-LV" dirty="0"/>
              <a:t>Persona, kura jebkādā citā veidā izdara pārkāpumu un ir atzīta par vainīgu:</a:t>
            </a:r>
          </a:p>
          <a:p>
            <a:pPr lvl="1"/>
            <a:r>
              <a:rPr lang="lv-LV" dirty="0"/>
              <a:t>a) par kopīgu notiesāšanu piespriežams naudas sods C līmeņa apmērā.</a:t>
            </a:r>
          </a:p>
          <a:p>
            <a:pPr lvl="1"/>
            <a:r>
              <a:rPr lang="lv-LV" dirty="0"/>
              <a:t>b) pēc notiesāšanas - piespriežams naudas sods C līmeņa apmērā vai brīvības atņemšana uz laiku, kas nepārsniedz divus gadus, vai abi sodi reizē. </a:t>
            </a:r>
          </a:p>
          <a:p>
            <a:r>
              <a:rPr lang="lv-LV" dirty="0"/>
              <a:t>C līmeņa sods ir n </a:t>
            </a:r>
            <a:r>
              <a:rPr lang="lv-LV" dirty="0" err="1"/>
              <a:t>oteikts</a:t>
            </a:r>
            <a:r>
              <a:rPr lang="lv-LV" dirty="0"/>
              <a:t> 1000 līdz 2500 </a:t>
            </a:r>
            <a:r>
              <a:rPr lang="lv-LV" i="1" dirty="0" err="1"/>
              <a:t>euro</a:t>
            </a:r>
            <a:r>
              <a:rPr lang="lv-LV" i="1" dirty="0"/>
              <a:t> </a:t>
            </a:r>
            <a:r>
              <a:rPr lang="lv-LV" dirty="0"/>
              <a:t>apmērā. </a:t>
            </a:r>
          </a:p>
        </p:txBody>
      </p:sp>
    </p:spTree>
    <p:extLst>
      <p:ext uri="{BB962C8B-B14F-4D97-AF65-F5344CB8AC3E}">
        <p14:creationId xmlns:p14="http://schemas.microsoft.com/office/powerpoint/2010/main" val="3190976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Lielbritānija</a:t>
            </a:r>
            <a:endParaRPr lang="lv-LV" dirty="0"/>
          </a:p>
        </p:txBody>
      </p:sp>
      <p:sp>
        <p:nvSpPr>
          <p:cNvPr id="3" name="Content Placeholder 2"/>
          <p:cNvSpPr>
            <a:spLocks noGrp="1"/>
          </p:cNvSpPr>
          <p:nvPr>
            <p:ph idx="1"/>
          </p:nvPr>
        </p:nvSpPr>
        <p:spPr/>
        <p:txBody>
          <a:bodyPr>
            <a:normAutofit/>
          </a:bodyPr>
          <a:lstStyle/>
          <a:p>
            <a:pPr marL="0" indent="0">
              <a:buNone/>
            </a:pPr>
            <a:r>
              <a:rPr lang="lv-LV" b="1" dirty="0"/>
              <a:t>Reģistra </a:t>
            </a:r>
            <a:r>
              <a:rPr lang="lv-LV" b="1" dirty="0" err="1" smtClean="0"/>
              <a:t>turētājorganizācija</a:t>
            </a:r>
            <a:r>
              <a:rPr lang="lv-LV" b="1" dirty="0" smtClean="0"/>
              <a:t>:</a:t>
            </a:r>
          </a:p>
          <a:p>
            <a:r>
              <a:rPr lang="lv-LV" dirty="0" err="1"/>
              <a:t>Office</a:t>
            </a:r>
            <a:r>
              <a:rPr lang="lv-LV" dirty="0"/>
              <a:t> </a:t>
            </a:r>
            <a:r>
              <a:rPr lang="lv-LV" dirty="0" err="1"/>
              <a:t>of</a:t>
            </a:r>
            <a:r>
              <a:rPr lang="lv-LV" dirty="0"/>
              <a:t> </a:t>
            </a:r>
            <a:r>
              <a:rPr lang="lv-LV" dirty="0" err="1"/>
              <a:t>the</a:t>
            </a:r>
            <a:r>
              <a:rPr lang="lv-LV" dirty="0"/>
              <a:t> </a:t>
            </a:r>
            <a:r>
              <a:rPr lang="lv-LV" dirty="0" err="1"/>
              <a:t>Register</a:t>
            </a:r>
            <a:r>
              <a:rPr lang="lv-LV" dirty="0"/>
              <a:t> </a:t>
            </a:r>
            <a:r>
              <a:rPr lang="lv-LV" dirty="0" err="1" smtClean="0"/>
              <a:t>of</a:t>
            </a:r>
            <a:r>
              <a:rPr lang="lv-LV" dirty="0" smtClean="0"/>
              <a:t> </a:t>
            </a:r>
            <a:r>
              <a:rPr lang="lv-LV" dirty="0" err="1" smtClean="0"/>
              <a:t>Consultant</a:t>
            </a:r>
            <a:r>
              <a:rPr lang="lv-LV" dirty="0" smtClean="0"/>
              <a:t> </a:t>
            </a:r>
            <a:r>
              <a:rPr lang="lv-LV" dirty="0" err="1"/>
              <a:t>Lobbyists</a:t>
            </a:r>
            <a:endParaRPr lang="lv-LV" dirty="0"/>
          </a:p>
          <a:p>
            <a:pPr marL="0" lvl="0" indent="0">
              <a:buNone/>
            </a:pPr>
            <a:endParaRPr lang="lv-LV" b="1" dirty="0"/>
          </a:p>
          <a:p>
            <a:pPr marL="0" lvl="0" indent="0">
              <a:buNone/>
            </a:pPr>
            <a:r>
              <a:rPr lang="lv-LV" b="1" dirty="0"/>
              <a:t>Sodi / </a:t>
            </a:r>
            <a:r>
              <a:rPr lang="lv-LV" b="1" dirty="0" smtClean="0"/>
              <a:t>Sankcijas</a:t>
            </a:r>
          </a:p>
          <a:p>
            <a:r>
              <a:rPr lang="lv-LV" dirty="0"/>
              <a:t>Likuma 16. pants noteic soda piemērošanas gadījumus.</a:t>
            </a:r>
          </a:p>
          <a:p>
            <a:r>
              <a:rPr lang="lv-LV" dirty="0"/>
              <a:t>Par likumā paredzēto normu neizpildi iespējama civiltiesiska atbildība un naudas sods, kas nepārsniedz 7500 </a:t>
            </a:r>
            <a:r>
              <a:rPr lang="lv-LV" i="1" dirty="0"/>
              <a:t>GBP</a:t>
            </a:r>
            <a:r>
              <a:rPr lang="lv-LV" dirty="0" smtClean="0"/>
              <a:t>. </a:t>
            </a:r>
            <a:endParaRPr lang="lv-LV" dirty="0"/>
          </a:p>
        </p:txBody>
      </p:sp>
    </p:spTree>
    <p:extLst>
      <p:ext uri="{BB962C8B-B14F-4D97-AF65-F5344CB8AC3E}">
        <p14:creationId xmlns:p14="http://schemas.microsoft.com/office/powerpoint/2010/main" val="353659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Lietuva</a:t>
            </a:r>
            <a:endParaRPr lang="lv-LV" dirty="0"/>
          </a:p>
        </p:txBody>
      </p:sp>
      <p:sp>
        <p:nvSpPr>
          <p:cNvPr id="3" name="Content Placeholder 2"/>
          <p:cNvSpPr>
            <a:spLocks noGrp="1"/>
          </p:cNvSpPr>
          <p:nvPr>
            <p:ph idx="1"/>
          </p:nvPr>
        </p:nvSpPr>
        <p:spPr/>
        <p:txBody>
          <a:bodyPr>
            <a:normAutofit/>
          </a:bodyPr>
          <a:lstStyle/>
          <a:p>
            <a:pPr marL="0" indent="0">
              <a:buNone/>
            </a:pPr>
            <a:r>
              <a:rPr lang="lv-LV" b="1" dirty="0"/>
              <a:t>Reģistra </a:t>
            </a:r>
            <a:r>
              <a:rPr lang="lv-LV" b="1" dirty="0" err="1" smtClean="0"/>
              <a:t>turētājorganizācija</a:t>
            </a:r>
            <a:r>
              <a:rPr lang="lv-LV" b="1" dirty="0" smtClean="0"/>
              <a:t>:</a:t>
            </a:r>
          </a:p>
          <a:p>
            <a:r>
              <a:rPr lang="lv-LV" dirty="0"/>
              <a:t>Galveno ierēdņu ētikas komisija (</a:t>
            </a:r>
            <a:r>
              <a:rPr lang="lv-LV" i="1" dirty="0" err="1"/>
              <a:t>Chief</a:t>
            </a:r>
            <a:r>
              <a:rPr lang="lv-LV" i="1" dirty="0"/>
              <a:t> </a:t>
            </a:r>
            <a:r>
              <a:rPr lang="lv-LV" i="1" dirty="0" err="1"/>
              <a:t>Official</a:t>
            </a:r>
            <a:r>
              <a:rPr lang="lv-LV" i="1" dirty="0"/>
              <a:t> </a:t>
            </a:r>
            <a:r>
              <a:rPr lang="lv-LV" i="1" dirty="0" err="1"/>
              <a:t>Ethics</a:t>
            </a:r>
            <a:r>
              <a:rPr lang="lv-LV" i="1" dirty="0"/>
              <a:t> </a:t>
            </a:r>
            <a:r>
              <a:rPr lang="lv-LV" i="1" dirty="0" err="1"/>
              <a:t>Commission</a:t>
            </a:r>
            <a:r>
              <a:rPr lang="lv-LV" dirty="0"/>
              <a:t>)</a:t>
            </a:r>
          </a:p>
          <a:p>
            <a:r>
              <a:rPr lang="lv-LV" dirty="0"/>
              <a:t>Pakļauta Lietuvas Republikas Seimam.</a:t>
            </a:r>
          </a:p>
          <a:p>
            <a:r>
              <a:rPr lang="lv-LV" dirty="0"/>
              <a:t>Iestāde tiek finansēta no valsts </a:t>
            </a:r>
            <a:r>
              <a:rPr lang="lv-LV" dirty="0" smtClean="0"/>
              <a:t>budžeta</a:t>
            </a:r>
          </a:p>
          <a:p>
            <a:pPr marL="0" indent="0">
              <a:buNone/>
            </a:pPr>
            <a:endParaRPr lang="lv-LV" b="1" dirty="0"/>
          </a:p>
          <a:p>
            <a:pPr marL="0" indent="0">
              <a:buNone/>
            </a:pPr>
            <a:r>
              <a:rPr lang="lv-LV" b="1" dirty="0" smtClean="0"/>
              <a:t>Sodi </a:t>
            </a:r>
            <a:r>
              <a:rPr lang="lv-LV" b="1" dirty="0"/>
              <a:t>/ </a:t>
            </a:r>
            <a:r>
              <a:rPr lang="lv-LV" b="1" dirty="0" smtClean="0"/>
              <a:t>Sankcijas</a:t>
            </a:r>
          </a:p>
          <a:p>
            <a:r>
              <a:rPr lang="lv-LV" dirty="0" smtClean="0"/>
              <a:t>“Likuma par lobēšanu” 6., 11. pants</a:t>
            </a:r>
          </a:p>
          <a:p>
            <a:r>
              <a:rPr lang="lv-LV" dirty="0" smtClean="0"/>
              <a:t>“</a:t>
            </a:r>
            <a:r>
              <a:rPr lang="lv-LV" dirty="0"/>
              <a:t>Administratīvo pārkāpumu kodeksa” 172 </a:t>
            </a:r>
            <a:r>
              <a:rPr lang="lv-LV" baseline="30000" dirty="0"/>
              <a:t>25</a:t>
            </a:r>
            <a:r>
              <a:rPr lang="lv-LV" dirty="0"/>
              <a:t>. </a:t>
            </a:r>
            <a:r>
              <a:rPr lang="lv-LV" dirty="0" smtClean="0"/>
              <a:t>pants. </a:t>
            </a:r>
            <a:endParaRPr lang="lv-LV" dirty="0"/>
          </a:p>
        </p:txBody>
      </p:sp>
    </p:spTree>
    <p:extLst>
      <p:ext uri="{BB962C8B-B14F-4D97-AF65-F5344CB8AC3E}">
        <p14:creationId xmlns:p14="http://schemas.microsoft.com/office/powerpoint/2010/main" val="342751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Skotija</a:t>
            </a:r>
            <a:endParaRPr lang="lv-LV" dirty="0"/>
          </a:p>
        </p:txBody>
      </p:sp>
      <p:sp>
        <p:nvSpPr>
          <p:cNvPr id="3" name="Content Placeholder 2"/>
          <p:cNvSpPr>
            <a:spLocks noGrp="1"/>
          </p:cNvSpPr>
          <p:nvPr>
            <p:ph idx="1"/>
          </p:nvPr>
        </p:nvSpPr>
        <p:spPr/>
        <p:txBody>
          <a:bodyPr>
            <a:normAutofit/>
          </a:bodyPr>
          <a:lstStyle/>
          <a:p>
            <a:pPr marL="0" indent="0">
              <a:buNone/>
            </a:pPr>
            <a:r>
              <a:rPr lang="lv-LV" b="1" dirty="0"/>
              <a:t>Reģistra </a:t>
            </a:r>
            <a:r>
              <a:rPr lang="lv-LV" b="1" dirty="0" err="1" smtClean="0"/>
              <a:t>turētājorganizācija</a:t>
            </a:r>
            <a:r>
              <a:rPr lang="lv-LV" b="1" dirty="0" smtClean="0"/>
              <a:t>:</a:t>
            </a:r>
          </a:p>
          <a:p>
            <a:r>
              <a:rPr lang="lv-LV" dirty="0"/>
              <a:t>Uztur un pārvalda Skotijas </a:t>
            </a:r>
            <a:r>
              <a:rPr lang="lv-LV" dirty="0" smtClean="0"/>
              <a:t>parlaments</a:t>
            </a:r>
            <a:endParaRPr lang="lv-LV" b="1" dirty="0"/>
          </a:p>
          <a:p>
            <a:pPr marL="0" indent="0">
              <a:buNone/>
            </a:pPr>
            <a:endParaRPr lang="lv-LV" b="1" dirty="0"/>
          </a:p>
          <a:p>
            <a:pPr marL="0" indent="0">
              <a:buNone/>
            </a:pPr>
            <a:r>
              <a:rPr lang="lv-LV" b="1" dirty="0" smtClean="0"/>
              <a:t>Sodi </a:t>
            </a:r>
            <a:r>
              <a:rPr lang="lv-LV" b="1" dirty="0"/>
              <a:t>/ </a:t>
            </a:r>
            <a:r>
              <a:rPr lang="lv-LV" b="1" dirty="0" smtClean="0"/>
              <a:t>Sankcijas</a:t>
            </a:r>
          </a:p>
          <a:p>
            <a:r>
              <a:rPr lang="lv-LV" dirty="0" smtClean="0"/>
              <a:t>“</a:t>
            </a:r>
            <a:r>
              <a:rPr lang="lv-LV" dirty="0"/>
              <a:t>Naudas sodi, kas nepārsniedz 3. līmeni standarta skalā (£1,000), kā arī kriminālatbildība par informācijas nesniegšanu.</a:t>
            </a:r>
          </a:p>
          <a:p>
            <a:r>
              <a:rPr lang="lv-LV" dirty="0"/>
              <a:t>Visumā sodus un sankcijas izmanto kā galējo līdzekli, dodot lobētājam iespēju un tiesības pierādīt, ka tas veicis visas iespējamās darbības, lai izvairītos no noziedzīga nodarījuma izdarīšanas.</a:t>
            </a:r>
          </a:p>
        </p:txBody>
      </p:sp>
    </p:spTree>
    <p:extLst>
      <p:ext uri="{BB962C8B-B14F-4D97-AF65-F5344CB8AC3E}">
        <p14:creationId xmlns:p14="http://schemas.microsoft.com/office/powerpoint/2010/main" val="388541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Deputātu kalendāri </a:t>
            </a:r>
            <a:endParaRPr lang="lv-LV" dirty="0"/>
          </a:p>
        </p:txBody>
      </p:sp>
      <p:sp>
        <p:nvSpPr>
          <p:cNvPr id="3" name="Content Placeholder 2"/>
          <p:cNvSpPr>
            <a:spLocks noGrp="1"/>
          </p:cNvSpPr>
          <p:nvPr>
            <p:ph idx="1"/>
          </p:nvPr>
        </p:nvSpPr>
        <p:spPr/>
        <p:txBody>
          <a:bodyPr>
            <a:normAutofit lnSpcReduction="10000"/>
          </a:bodyPr>
          <a:lstStyle/>
          <a:p>
            <a:r>
              <a:rPr lang="lv-LV" dirty="0"/>
              <a:t>Personīgie deputātu kalendāri, kuros viņi norāda savas tikšanās ar lobētājiem, ir reti izplatīta prakse. No aplūkotajām valstīm šāda prakse pēc brīvprātības principa tiek īstenota vienīgi Lietuvā. Vairums valstu publiskajos kalendāros atspoguļota oficiālā parlamenta un komisiju dienaskārtība dažādās detalizācijas pakāpēs. </a:t>
            </a:r>
          </a:p>
          <a:p>
            <a:r>
              <a:rPr lang="lv-LV" dirty="0"/>
              <a:t>Caurredzamības nodrošināšana tiek panākta, pielietojot dažādus instrumentiem t.s. likumdošanas pēdas fiksēšanā (likumdošanas pēda parāda, kādas iesaistītās puses ir sniegušas konsultācijas likumprojekta vai lēmuma pieņemšanas procesā). Viens no caurskatāmības katalizatoriem ir ar padomdevēju un lietpratēju grupu darbību saistītās informācijas publiskošanas politika. </a:t>
            </a:r>
          </a:p>
        </p:txBody>
      </p:sp>
    </p:spTree>
    <p:extLst>
      <p:ext uri="{BB962C8B-B14F-4D97-AF65-F5344CB8AC3E}">
        <p14:creationId xmlns:p14="http://schemas.microsoft.com/office/powerpoint/2010/main" val="201314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Deputātu kalendāri </a:t>
            </a:r>
            <a:endParaRPr lang="lv-LV" dirty="0"/>
          </a:p>
        </p:txBody>
      </p:sp>
      <p:sp>
        <p:nvSpPr>
          <p:cNvPr id="3" name="Content Placeholder 2"/>
          <p:cNvSpPr>
            <a:spLocks noGrp="1"/>
          </p:cNvSpPr>
          <p:nvPr>
            <p:ph idx="1"/>
          </p:nvPr>
        </p:nvSpPr>
        <p:spPr/>
        <p:txBody>
          <a:bodyPr>
            <a:normAutofit fontScale="85000" lnSpcReduction="20000"/>
          </a:bodyPr>
          <a:lstStyle/>
          <a:p>
            <a:r>
              <a:rPr lang="lv-LV" dirty="0"/>
              <a:t>Liela nozīme ir ērti lietojamām elektroniskām vidēm. Piemēram, Igaunijā likumdošanas pēdai elektroniskajā vidē var izsekot gan valdības, gan likumdevēja (</a:t>
            </a:r>
            <a:r>
              <a:rPr lang="lv-LV" dirty="0" err="1"/>
              <a:t>Rīgikogu</a:t>
            </a:r>
            <a:r>
              <a:rPr lang="lv-LV" dirty="0"/>
              <a:t>) līmenī. Interešu grupu iesaistīšanos un sabiedrisko apspriešanu nosaka valdības pieņemtie Labas likumdošanas prakses un tiesību aktu izstrādes noteikumi. Atsauksmes par sagatavotajiem lēmumu projektiem sabiedriskās apspriešanas un koordinācijas posmā var iesniegt valdības e-konsultāciju sistēmā. Ja nepieciešams, valsts pārvaldes iestādes arī tieši vēršas pie interešu grupām, lai apkopotu to ierosinājumus un uzklausītu viedokļus. Saskaņā ar minētajiem noteikumiem tiesību akta projekta paskaidrojuma rakstā jānorāda </a:t>
            </a:r>
            <a:r>
              <a:rPr lang="lv-LV" dirty="0" err="1"/>
              <a:t>citstarp</a:t>
            </a:r>
            <a:r>
              <a:rPr lang="lv-LV" dirty="0"/>
              <a:t>:</a:t>
            </a:r>
          </a:p>
          <a:p>
            <a:pPr lvl="0"/>
            <a:r>
              <a:rPr lang="lv-LV" dirty="0"/>
              <a:t>valsts iestāde vai pašvaldība, kurai lēmuma projekts iesniegts apstiprināšanai vai atzinuma saņemšanai;</a:t>
            </a:r>
          </a:p>
          <a:p>
            <a:pPr lvl="0"/>
            <a:r>
              <a:rPr lang="lv-LV" dirty="0"/>
              <a:t>sniegtie atzinumi un priekšlikumi, kas izteikti sabiedrības iesaistīšanas procesā un sabiedriskās apspriešanas laikā;</a:t>
            </a:r>
          </a:p>
          <a:p>
            <a:pPr lvl="0"/>
            <a:r>
              <a:rPr lang="lv-LV" dirty="0"/>
              <a:t>tas, cik lielā mērā viedokļi un priekšlikumi ņemti vērā.</a:t>
            </a:r>
          </a:p>
        </p:txBody>
      </p:sp>
    </p:spTree>
    <p:extLst>
      <p:ext uri="{BB962C8B-B14F-4D97-AF65-F5344CB8AC3E}">
        <p14:creationId xmlns:p14="http://schemas.microsoft.com/office/powerpoint/2010/main" val="85069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Deputātu kalendāri </a:t>
            </a:r>
            <a:endParaRPr lang="lv-LV" dirty="0"/>
          </a:p>
        </p:txBody>
      </p:sp>
      <p:sp>
        <p:nvSpPr>
          <p:cNvPr id="3" name="Content Placeholder 2"/>
          <p:cNvSpPr>
            <a:spLocks noGrp="1"/>
          </p:cNvSpPr>
          <p:nvPr>
            <p:ph idx="1"/>
          </p:nvPr>
        </p:nvSpPr>
        <p:spPr/>
        <p:txBody>
          <a:bodyPr>
            <a:normAutofit/>
          </a:bodyPr>
          <a:lstStyle/>
          <a:p>
            <a:r>
              <a:rPr lang="lv-LV" dirty="0"/>
              <a:t>Nevalstisko organizāciju iesaistes un sabiedriskās apspriešanas rezultāti tiek aprakstīti atsevišķā paskaidrojuma raksta sadaļā, minot iesaistīto organizāciju nosaukumus un notikušo sanāksmju skaitu. Organizāciju priekšlikumi tiek fiksēti dokumenta pielikumā. Ja likumprojektu ierosinājis pats parlaments, tad saskaņā ar </a:t>
            </a:r>
            <a:r>
              <a:rPr lang="lv-LV" dirty="0" err="1"/>
              <a:t>Rīgikogu</a:t>
            </a:r>
            <a:r>
              <a:rPr lang="lv-LV" dirty="0"/>
              <a:t> kārtības rulli un iekšējiem noteikumiem attiecīgā komisija aicina piedalīties likumprojekta apspriešanā tās interešu grupas, kuras bija uzaicinātas piedalīties likumprojekta sagatavošanā Visi interešu grupu vai organizāciju atzinumi tiek publicēti </a:t>
            </a:r>
            <a:r>
              <a:rPr lang="lv-LV" dirty="0" err="1"/>
              <a:t>Rīgikogu</a:t>
            </a:r>
            <a:r>
              <a:rPr lang="lv-LV" dirty="0"/>
              <a:t> tīmekļvietnē saitē pie konkrētā likumprojekta</a:t>
            </a:r>
          </a:p>
        </p:txBody>
      </p:sp>
    </p:spTree>
    <p:extLst>
      <p:ext uri="{BB962C8B-B14F-4D97-AF65-F5344CB8AC3E}">
        <p14:creationId xmlns:p14="http://schemas.microsoft.com/office/powerpoint/2010/main" val="376473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b="1" u="sng" dirty="0"/>
              <a:t>Lobētāju reģistra </a:t>
            </a:r>
            <a:r>
              <a:rPr lang="lv-LV" b="1" u="sng" dirty="0" err="1"/>
              <a:t>turētājorganizācija</a:t>
            </a:r>
            <a:r>
              <a:rPr lang="lv-LV" b="1" u="sng" dirty="0"/>
              <a:t> </a:t>
            </a:r>
            <a:endParaRPr lang="lv-LV" dirty="0"/>
          </a:p>
        </p:txBody>
      </p:sp>
      <p:sp>
        <p:nvSpPr>
          <p:cNvPr id="5" name="Content Placeholder 4"/>
          <p:cNvSpPr>
            <a:spLocks noGrp="1"/>
          </p:cNvSpPr>
          <p:nvPr>
            <p:ph idx="1"/>
          </p:nvPr>
        </p:nvSpPr>
        <p:spPr>
          <a:xfrm>
            <a:off x="838200" y="1825625"/>
            <a:ext cx="10515600" cy="4710086"/>
          </a:xfrm>
        </p:spPr>
        <p:txBody>
          <a:bodyPr>
            <a:normAutofit fontScale="85000" lnSpcReduction="10000"/>
          </a:bodyPr>
          <a:lstStyle/>
          <a:p>
            <a:pPr lvl="0"/>
            <a:r>
              <a:rPr lang="lv-LV" dirty="0"/>
              <a:t>EPMK rekomendē par lobētāju reģistra uzturētāju noteikt kādu no publiskajām iestādēm vai citām specializētajām institūcijām. Iespējams lobētāju reģistrāciju uzticēt arī citām organizācijām (</a:t>
            </a:r>
            <a:r>
              <a:rPr lang="lv-LV" dirty="0" err="1"/>
              <a:t>citstarp</a:t>
            </a:r>
            <a:r>
              <a:rPr lang="lv-LV" dirty="0"/>
              <a:t> pašām lobētāju asociācijām), taču tā ir retāk izplatīta prakse.   </a:t>
            </a:r>
          </a:p>
          <a:p>
            <a:pPr lvl="0"/>
            <a:r>
              <a:rPr lang="lv-LV" dirty="0"/>
              <a:t>Lobētājiem pašiem jāspēj nodrošināt informācijas korektums un aktualitāte. </a:t>
            </a:r>
          </a:p>
          <a:p>
            <a:pPr lvl="0"/>
            <a:r>
              <a:rPr lang="lv-LV" dirty="0"/>
              <a:t>Reģistram jābūt pēc iespējas ērtāk lietojamam un pieejamam. Rekomendēts to izvietot elektroniskajā vidē, nodrošinot reģistrā meklēšanas iespēju. </a:t>
            </a:r>
          </a:p>
          <a:p>
            <a:pPr lvl="0"/>
            <a:r>
              <a:rPr lang="lv-LV" dirty="0"/>
              <a:t>Par lobēšanas reģistra rīka lietošanu būtu vēlams paredzēt bezmaksas konsultācijas un informatīvās aktivitātes.   </a:t>
            </a:r>
          </a:p>
          <a:p>
            <a:pPr lvl="0"/>
            <a:r>
              <a:rPr lang="lv-LV" dirty="0"/>
              <a:t>Reģistrā iekļauto personu datu apstrāde veicama saskaņā ar spēkā esošajām personas datu aizsardzības prasībām. </a:t>
            </a:r>
          </a:p>
          <a:p>
            <a:pPr lvl="0"/>
            <a:r>
              <a:rPr lang="lv-LV" dirty="0"/>
              <a:t>Praksē lobētāju reģistra uzturēšana un uzraudzība nereti tiek uzticēta vai nu parlamentārām struktūrām vai arī neatkarīgām komisijām. </a:t>
            </a:r>
          </a:p>
        </p:txBody>
      </p:sp>
    </p:spTree>
    <p:extLst>
      <p:ext uri="{BB962C8B-B14F-4D97-AF65-F5344CB8AC3E}">
        <p14:creationId xmlns:p14="http://schemas.microsoft.com/office/powerpoint/2010/main" val="339396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smtClean="0"/>
              <a:t>Sodi/sankcijas</a:t>
            </a:r>
            <a:endParaRPr lang="lv-LV" dirty="0"/>
          </a:p>
        </p:txBody>
      </p:sp>
      <p:sp>
        <p:nvSpPr>
          <p:cNvPr id="3" name="Content Placeholder 2"/>
          <p:cNvSpPr>
            <a:spLocks noGrp="1"/>
          </p:cNvSpPr>
          <p:nvPr>
            <p:ph idx="1"/>
          </p:nvPr>
        </p:nvSpPr>
        <p:spPr/>
        <p:txBody>
          <a:bodyPr/>
          <a:lstStyle/>
          <a:p>
            <a:pPr marL="0" indent="0">
              <a:buNone/>
            </a:pPr>
            <a:r>
              <a:rPr lang="lv-LV" dirty="0"/>
              <a:t>Lobēšanas tiesiskajam regulējumam būtu jāsatur sankcijas par neatbilstību.</a:t>
            </a:r>
            <a:r>
              <a:rPr lang="lv-LV" i="1" dirty="0"/>
              <a:t> </a:t>
            </a:r>
            <a:r>
              <a:rPr lang="lv-LV" dirty="0"/>
              <a:t>EPMK rekomendē sankciju izvēlē ņemt vērā to paredzamo efektivitāti un proporcionalitāti. Ir iespējamas dažādas sankcijas, kuru stingrības pakāpe dažādās valstīs ievērojami atšķiras, piemēram,</a:t>
            </a:r>
          </a:p>
          <a:p>
            <a:pPr lvl="0"/>
            <a:r>
              <a:rPr lang="lv-LV" dirty="0"/>
              <a:t>naudas sodi; </a:t>
            </a:r>
            <a:endParaRPr lang="lv-LV" dirty="0" smtClean="0">
              <a:effectLst/>
            </a:endParaRPr>
          </a:p>
          <a:p>
            <a:pPr lvl="0"/>
            <a:r>
              <a:rPr lang="lv-LV" dirty="0"/>
              <a:t>izslēgšana no reģistra vai liegums tam piekļūt; </a:t>
            </a:r>
            <a:endParaRPr lang="lv-LV" dirty="0" smtClean="0">
              <a:effectLst/>
            </a:endParaRPr>
          </a:p>
          <a:p>
            <a:pPr lvl="0"/>
            <a:r>
              <a:rPr lang="lv-LV" dirty="0"/>
              <a:t>brīvības atņemšana. </a:t>
            </a:r>
          </a:p>
          <a:p>
            <a:endParaRPr lang="lv-LV" dirty="0"/>
          </a:p>
        </p:txBody>
      </p:sp>
    </p:spTree>
    <p:extLst>
      <p:ext uri="{BB962C8B-B14F-4D97-AF65-F5344CB8AC3E}">
        <p14:creationId xmlns:p14="http://schemas.microsoft.com/office/powerpoint/2010/main" val="4272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smtClean="0"/>
              <a:t>Sodi/sankcijas</a:t>
            </a:r>
            <a:endParaRPr lang="lv-LV" dirty="0"/>
          </a:p>
        </p:txBody>
      </p:sp>
      <p:sp>
        <p:nvSpPr>
          <p:cNvPr id="3" name="Content Placeholder 2"/>
          <p:cNvSpPr>
            <a:spLocks noGrp="1"/>
          </p:cNvSpPr>
          <p:nvPr>
            <p:ph idx="1"/>
          </p:nvPr>
        </p:nvSpPr>
        <p:spPr/>
        <p:txBody>
          <a:bodyPr/>
          <a:lstStyle/>
          <a:p>
            <a:pPr marL="0" indent="0">
              <a:buNone/>
            </a:pPr>
            <a:r>
              <a:rPr lang="lv-LV" b="1" dirty="0"/>
              <a:t>Bargākie sodi par lobēšanas pārkāpumiem noteikti ASV, kur, piemēram, par apzinātu pārkāpumu var draudēt cietumsods līdz pat pieciem gadiem (</a:t>
            </a:r>
            <a:r>
              <a:rPr lang="lv-LV" b="1" i="1" u="sng" dirty="0" err="1">
                <a:hlinkClick r:id="rId2"/>
              </a:rPr>
              <a:t>CoE</a:t>
            </a:r>
            <a:r>
              <a:rPr lang="lv-LV" b="1" u="sng" dirty="0">
                <a:hlinkClick r:id="rId2"/>
              </a:rPr>
              <a:t>, 2017</a:t>
            </a:r>
            <a:r>
              <a:rPr lang="lv-LV" b="1" dirty="0"/>
              <a:t>). Tomēr vairums valstu izvēlas noteikt maigākās no iespējamām sankcijām, proti, personas tajās tiek sauktas pie disciplinārās vai administratīvās atbildības. Kā sankcija var kalpot </a:t>
            </a:r>
            <a:r>
              <a:rPr lang="lv-LV" b="1" dirty="0" err="1"/>
              <a:t>citstarp</a:t>
            </a:r>
            <a:r>
              <a:rPr lang="lv-LV" b="1" dirty="0"/>
              <a:t> lobētāja izslēgšana no lobētāju reģistra. Piemēram, Vācijā lobētāji, kuri nav reģistrā, nevar tikt uzklausīti Bundestāga komisijās, lai arī joprojām pastāv iespēja tos pieaicināt kā lietpratējus (</a:t>
            </a:r>
            <a:r>
              <a:rPr lang="lv-LV" b="1" i="1" u="sng" dirty="0">
                <a:hlinkClick r:id="rId3"/>
              </a:rPr>
              <a:t>EPRS</a:t>
            </a:r>
            <a:r>
              <a:rPr lang="lv-LV" b="1" u="sng" dirty="0">
                <a:hlinkClick r:id="rId3"/>
              </a:rPr>
              <a:t>, 2016</a:t>
            </a:r>
            <a:r>
              <a:rPr lang="lv-LV" b="1" dirty="0"/>
              <a:t>).</a:t>
            </a:r>
          </a:p>
        </p:txBody>
      </p:sp>
    </p:spTree>
    <p:extLst>
      <p:ext uri="{BB962C8B-B14F-4D97-AF65-F5344CB8AC3E}">
        <p14:creationId xmlns:p14="http://schemas.microsoft.com/office/powerpoint/2010/main" val="374907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Ētikas kodeksi </a:t>
            </a:r>
            <a:endParaRPr lang="lv-LV" dirty="0"/>
          </a:p>
        </p:txBody>
      </p:sp>
      <p:sp>
        <p:nvSpPr>
          <p:cNvPr id="3" name="Content Placeholder 2"/>
          <p:cNvSpPr>
            <a:spLocks noGrp="1"/>
          </p:cNvSpPr>
          <p:nvPr>
            <p:ph idx="1"/>
          </p:nvPr>
        </p:nvSpPr>
        <p:spPr/>
        <p:txBody>
          <a:bodyPr/>
          <a:lstStyle/>
          <a:p>
            <a:r>
              <a:rPr lang="lv-LV" dirty="0"/>
              <a:t>Ētikas kodeksos visbiežāk tiek definēti vispārējie principi, kas jāievēro lobēšanā. To izstrāde parasti notiek lobētāju asociāciju konsultācijās ar dažādām iesaistītajām pusēm, savukārt uzvedības standarti satur jau konkrētākas norādes par rīcību dažādās situācijās, piemēram, aizliegumu izlikties, ka lobētājam ir priviliģēts stāvoklis kādā institūcijā, aizliegumu pārstāvēt pretējas intereses vienlaicīgi, kā arī pieprasīt saņemt samaksu tikai tad, ja lobētājs ir sasniedzis klientam vēlamo rezultātu u. c. (</a:t>
            </a:r>
            <a:r>
              <a:rPr lang="lv-LV" i="1" u="sng" dirty="0">
                <a:hlinkClick r:id="rId2"/>
              </a:rPr>
              <a:t>OECD</a:t>
            </a:r>
            <a:r>
              <a:rPr lang="lv-LV" u="sng" dirty="0">
                <a:hlinkClick r:id="rId2"/>
              </a:rPr>
              <a:t>, 2014</a:t>
            </a:r>
            <a:r>
              <a:rPr lang="lv-LV" dirty="0"/>
              <a:t>). </a:t>
            </a:r>
          </a:p>
        </p:txBody>
      </p:sp>
    </p:spTree>
    <p:extLst>
      <p:ext uri="{BB962C8B-B14F-4D97-AF65-F5344CB8AC3E}">
        <p14:creationId xmlns:p14="http://schemas.microsoft.com/office/powerpoint/2010/main" val="112166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Ētikas kodeksi </a:t>
            </a:r>
            <a:endParaRPr lang="lv-LV" dirty="0"/>
          </a:p>
        </p:txBody>
      </p:sp>
      <p:sp>
        <p:nvSpPr>
          <p:cNvPr id="3" name="Content Placeholder 2"/>
          <p:cNvSpPr>
            <a:spLocks noGrp="1"/>
          </p:cNvSpPr>
          <p:nvPr>
            <p:ph idx="1"/>
          </p:nvPr>
        </p:nvSpPr>
        <p:spPr/>
        <p:txBody>
          <a:bodyPr>
            <a:normAutofit lnSpcReduction="10000"/>
          </a:bodyPr>
          <a:lstStyle/>
          <a:p>
            <a:pPr marL="0" indent="0">
              <a:buNone/>
            </a:pPr>
            <a:r>
              <a:rPr lang="lv-LV" dirty="0"/>
              <a:t>Lobēšanas regulējuma kontekstā ir būtiski, lai ētikas standartus ievērotu ne tikai lobētāji, bet arī publiskās varas institūciju pārstāvji, kas ar tiem sadarbojas. EPMK rekomendē noteikt arī vadlīnijas publiskās varas institūciju pārstāvju un lobētāju mijiedarbībai, reglamentējot šādus aspektus: </a:t>
            </a:r>
          </a:p>
          <a:p>
            <a:pPr lvl="0"/>
            <a:r>
              <a:rPr lang="lv-LV" dirty="0"/>
              <a:t>atteikšanās no lobētāju dāvanām vai arī </a:t>
            </a:r>
            <a:r>
              <a:rPr lang="lv-LV" dirty="0" err="1"/>
              <a:t>dāvānu</a:t>
            </a:r>
            <a:r>
              <a:rPr lang="lv-LV" dirty="0"/>
              <a:t> deklarēšana; </a:t>
            </a:r>
            <a:endParaRPr lang="lv-LV" dirty="0" smtClean="0">
              <a:effectLst/>
            </a:endParaRPr>
          </a:p>
          <a:p>
            <a:pPr lvl="0"/>
            <a:r>
              <a:rPr lang="lv-LV" dirty="0"/>
              <a:t>atbildes sniegšana uz lobētāja iniciētu komunikāciju; </a:t>
            </a:r>
            <a:endParaRPr lang="lv-LV" dirty="0" smtClean="0">
              <a:effectLst/>
            </a:endParaRPr>
          </a:p>
          <a:p>
            <a:pPr lvl="0"/>
            <a:r>
              <a:rPr lang="lv-LV" dirty="0"/>
              <a:t>ziņošana par lobēšanas noteikumu pārkāpumiem; </a:t>
            </a:r>
            <a:endParaRPr lang="lv-LV" dirty="0" smtClean="0">
              <a:effectLst/>
            </a:endParaRPr>
          </a:p>
          <a:p>
            <a:pPr lvl="0"/>
            <a:r>
              <a:rPr lang="lv-LV" dirty="0"/>
              <a:t>interešu konflikta identificēšana;</a:t>
            </a:r>
            <a:endParaRPr lang="lv-LV" dirty="0" smtClean="0">
              <a:effectLst/>
            </a:endParaRPr>
          </a:p>
          <a:p>
            <a:pPr lvl="0"/>
            <a:r>
              <a:rPr lang="lv-LV" dirty="0"/>
              <a:t>datu konfidencialitātes nodrošināšana (</a:t>
            </a:r>
            <a:r>
              <a:rPr lang="lv-LV" i="1" u="sng" dirty="0" err="1">
                <a:hlinkClick r:id="rId2"/>
              </a:rPr>
              <a:t>CoE</a:t>
            </a:r>
            <a:r>
              <a:rPr lang="lv-LV" u="sng" dirty="0">
                <a:hlinkClick r:id="rId2"/>
              </a:rPr>
              <a:t>, 2017</a:t>
            </a:r>
            <a:r>
              <a:rPr lang="lv-LV" dirty="0"/>
              <a:t>).</a:t>
            </a:r>
            <a:endParaRPr lang="lv-LV" dirty="0">
              <a:effectLst/>
            </a:endParaRPr>
          </a:p>
        </p:txBody>
      </p:sp>
    </p:spTree>
    <p:extLst>
      <p:ext uri="{BB962C8B-B14F-4D97-AF65-F5344CB8AC3E}">
        <p14:creationId xmlns:p14="http://schemas.microsoft.com/office/powerpoint/2010/main" val="236443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Ētikas kodeksi </a:t>
            </a:r>
            <a:endParaRPr lang="lv-LV" dirty="0"/>
          </a:p>
        </p:txBody>
      </p:sp>
      <p:sp>
        <p:nvSpPr>
          <p:cNvPr id="3" name="Content Placeholder 2"/>
          <p:cNvSpPr>
            <a:spLocks noGrp="1"/>
          </p:cNvSpPr>
          <p:nvPr>
            <p:ph idx="1"/>
          </p:nvPr>
        </p:nvSpPr>
        <p:spPr/>
        <p:txBody>
          <a:bodyPr>
            <a:normAutofit fontScale="77500" lnSpcReduction="20000"/>
          </a:bodyPr>
          <a:lstStyle/>
          <a:p>
            <a:pPr marL="0" indent="0">
              <a:buNone/>
            </a:pPr>
            <a:r>
              <a:rPr lang="lv-LV" b="1" dirty="0"/>
              <a:t>Kopumā ētikas kodeksi:</a:t>
            </a:r>
          </a:p>
          <a:p>
            <a:pPr lvl="0"/>
            <a:r>
              <a:rPr lang="lv-LV" dirty="0"/>
              <a:t>izriet no lobēšanas likumos definētiem principiem amatpersonu attiecībās ar lobētājiem;</a:t>
            </a:r>
          </a:p>
          <a:p>
            <a:pPr lvl="0"/>
            <a:r>
              <a:rPr lang="lv-LV" dirty="0"/>
              <a:t>konkrētāki pienākumi un aizliegumi lobētājiem var tikt noteikti arī kādas lobētāju organizācijas izstrādātā kodeksā, piemēram, Lielbritānijā ir trīs dažādas asociācijas, kas katra radījusi savu kodeksu – </a:t>
            </a:r>
            <a:r>
              <a:rPr lang="lv-LV" i="1" dirty="0" err="1"/>
              <a:t>Association</a:t>
            </a:r>
            <a:r>
              <a:rPr lang="lv-LV" i="1" dirty="0"/>
              <a:t> </a:t>
            </a:r>
            <a:r>
              <a:rPr lang="lv-LV" i="1" dirty="0" err="1"/>
              <a:t>of</a:t>
            </a:r>
            <a:r>
              <a:rPr lang="lv-LV" i="1" dirty="0"/>
              <a:t> </a:t>
            </a:r>
            <a:r>
              <a:rPr lang="lv-LV" i="1" dirty="0" err="1"/>
              <a:t>Professional</a:t>
            </a:r>
            <a:r>
              <a:rPr lang="lv-LV" i="1" dirty="0"/>
              <a:t> </a:t>
            </a:r>
            <a:r>
              <a:rPr lang="lv-LV" i="1" dirty="0" err="1"/>
              <a:t>Political</a:t>
            </a:r>
            <a:r>
              <a:rPr lang="lv-LV" i="1" dirty="0"/>
              <a:t> </a:t>
            </a:r>
            <a:r>
              <a:rPr lang="lv-LV" i="1" dirty="0" err="1"/>
              <a:t>Consultants</a:t>
            </a:r>
            <a:r>
              <a:rPr lang="lv-LV" i="1" dirty="0"/>
              <a:t>, </a:t>
            </a:r>
            <a:r>
              <a:rPr lang="lv-LV" i="1" dirty="0" err="1"/>
              <a:t>the</a:t>
            </a:r>
            <a:r>
              <a:rPr lang="lv-LV" i="1" dirty="0"/>
              <a:t> </a:t>
            </a:r>
            <a:r>
              <a:rPr lang="lv-LV" i="1" dirty="0" err="1"/>
              <a:t>Public</a:t>
            </a:r>
            <a:r>
              <a:rPr lang="lv-LV" i="1" dirty="0"/>
              <a:t> </a:t>
            </a:r>
            <a:r>
              <a:rPr lang="lv-LV" i="1" dirty="0" err="1"/>
              <a:t>Relations</a:t>
            </a:r>
            <a:r>
              <a:rPr lang="lv-LV" i="1" dirty="0"/>
              <a:t> </a:t>
            </a:r>
            <a:r>
              <a:rPr lang="lv-LV" i="1" dirty="0" err="1"/>
              <a:t>Consultants</a:t>
            </a:r>
            <a:r>
              <a:rPr lang="lv-LV" i="1" dirty="0"/>
              <a:t> </a:t>
            </a:r>
            <a:r>
              <a:rPr lang="lv-LV" i="1" dirty="0" err="1"/>
              <a:t>Association</a:t>
            </a:r>
            <a:r>
              <a:rPr lang="lv-LV" i="1" dirty="0"/>
              <a:t>, </a:t>
            </a:r>
            <a:r>
              <a:rPr lang="lv-LV" i="1" dirty="0" err="1"/>
              <a:t>Chartered</a:t>
            </a:r>
            <a:r>
              <a:rPr lang="lv-LV" i="1" dirty="0"/>
              <a:t> </a:t>
            </a:r>
            <a:r>
              <a:rPr lang="lv-LV" i="1" dirty="0" err="1"/>
              <a:t>Institute</a:t>
            </a:r>
            <a:r>
              <a:rPr lang="lv-LV" i="1" dirty="0"/>
              <a:t> </a:t>
            </a:r>
            <a:r>
              <a:rPr lang="lv-LV" i="1" dirty="0" err="1"/>
              <a:t>of</a:t>
            </a:r>
            <a:r>
              <a:rPr lang="lv-LV" i="1" dirty="0"/>
              <a:t> </a:t>
            </a:r>
            <a:r>
              <a:rPr lang="lv-LV" i="1" dirty="0" err="1"/>
              <a:t>Public</a:t>
            </a:r>
            <a:r>
              <a:rPr lang="lv-LV" i="1" dirty="0"/>
              <a:t> </a:t>
            </a:r>
            <a:r>
              <a:rPr lang="lv-LV" i="1" dirty="0" err="1"/>
              <a:t>Relations</a:t>
            </a:r>
            <a:r>
              <a:rPr lang="lv-LV" i="1" dirty="0"/>
              <a:t>;</a:t>
            </a:r>
            <a:endParaRPr lang="lv-LV" dirty="0"/>
          </a:p>
          <a:p>
            <a:pPr lvl="0"/>
            <a:r>
              <a:rPr lang="lv-LV" dirty="0"/>
              <a:t>stingra lobēšanas regulējuma gadījumā atsauce uz ētikas principiem var tikt paredzēta arī lobēšanas līgumos;</a:t>
            </a:r>
          </a:p>
          <a:p>
            <a:pPr lvl="0"/>
            <a:r>
              <a:rPr lang="lv-LV" dirty="0"/>
              <a:t>vairumā kodeksu noteikti aizliegumi / ierobežojumi amatpersonām kļūt par lobētājiem. </a:t>
            </a:r>
            <a:endParaRPr lang="lv-LV" dirty="0" smtClean="0"/>
          </a:p>
          <a:p>
            <a:pPr marL="0" lvl="0" indent="0">
              <a:buNone/>
            </a:pPr>
            <a:r>
              <a:rPr lang="lv-LV" dirty="0"/>
              <a:t> </a:t>
            </a:r>
          </a:p>
          <a:p>
            <a:pPr marL="0" indent="0">
              <a:buNone/>
            </a:pPr>
            <a:r>
              <a:rPr lang="lv-LV" b="1" dirty="0"/>
              <a:t>Atdzišanas periods</a:t>
            </a:r>
          </a:p>
          <a:p>
            <a:pPr lvl="0"/>
            <a:r>
              <a:rPr lang="lv-LV" dirty="0"/>
              <a:t>Atsevišķos normatīvajos aktos ir paredzēts t. s. “atdzišanas” periods, tādējādi bijušie deputāti un ministri nav tiesīgi nekavējoties pēc sava pilnvaru termiņa beigām uzsākt darbību kā lobētāji. </a:t>
            </a:r>
          </a:p>
          <a:p>
            <a:endParaRPr lang="lv-LV" dirty="0"/>
          </a:p>
        </p:txBody>
      </p:sp>
    </p:spTree>
    <p:extLst>
      <p:ext uri="{BB962C8B-B14F-4D97-AF65-F5344CB8AC3E}">
        <p14:creationId xmlns:p14="http://schemas.microsoft.com/office/powerpoint/2010/main" val="334637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28929"/>
          </a:xfrm>
        </p:spPr>
        <p:txBody>
          <a:bodyPr>
            <a:normAutofit fontScale="90000"/>
          </a:bodyPr>
          <a:lstStyle/>
          <a:p>
            <a:r>
              <a:rPr lang="lv-LV" b="1" dirty="0"/>
              <a:t>Pārskats par lobēšanas reģistra </a:t>
            </a:r>
            <a:r>
              <a:rPr lang="lv-LV" b="1" dirty="0" err="1"/>
              <a:t>turētājorganizācijām</a:t>
            </a:r>
            <a:r>
              <a:rPr lang="lv-LV" b="1" dirty="0"/>
              <a:t>, sankcijām, lobētāju reģistrācijas anketām un lobētāju ētikas kodeksiem </a:t>
            </a:r>
            <a:r>
              <a:rPr lang="lv-LV" dirty="0"/>
              <a:t/>
            </a:r>
            <a:br>
              <a:rPr lang="lv-LV" dirty="0"/>
            </a:br>
            <a:endParaRPr lang="lv-LV" dirty="0"/>
          </a:p>
        </p:txBody>
      </p:sp>
    </p:spTree>
    <p:extLst>
      <p:ext uri="{BB962C8B-B14F-4D97-AF65-F5344CB8AC3E}">
        <p14:creationId xmlns:p14="http://schemas.microsoft.com/office/powerpoint/2010/main" val="57900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Beļģija</a:t>
            </a:r>
            <a:endParaRPr lang="lv-LV" dirty="0"/>
          </a:p>
        </p:txBody>
      </p:sp>
      <p:sp>
        <p:nvSpPr>
          <p:cNvPr id="3" name="Content Placeholder 2"/>
          <p:cNvSpPr>
            <a:spLocks noGrp="1"/>
          </p:cNvSpPr>
          <p:nvPr>
            <p:ph idx="1"/>
          </p:nvPr>
        </p:nvSpPr>
        <p:spPr/>
        <p:txBody>
          <a:bodyPr>
            <a:normAutofit lnSpcReduction="10000"/>
          </a:bodyPr>
          <a:lstStyle/>
          <a:p>
            <a:pPr marL="0" indent="0">
              <a:buNone/>
            </a:pPr>
            <a:r>
              <a:rPr lang="lv-LV" b="1" dirty="0"/>
              <a:t>Reģistra </a:t>
            </a:r>
            <a:r>
              <a:rPr lang="lv-LV" b="1" dirty="0" err="1" smtClean="0"/>
              <a:t>turētājorganizācija</a:t>
            </a:r>
            <a:r>
              <a:rPr lang="lv-LV" b="1" dirty="0" smtClean="0"/>
              <a:t>:</a:t>
            </a:r>
          </a:p>
          <a:p>
            <a:pPr lvl="0"/>
            <a:r>
              <a:rPr lang="lv-LV" dirty="0" smtClean="0"/>
              <a:t>Lobēšanas </a:t>
            </a:r>
            <a:r>
              <a:rPr lang="lv-LV" dirty="0"/>
              <a:t>reģistrs ir publisks, tas ir publicēts Beļģijas Pārstāvju Palātas tīmekļa vietnē, kuru uztur un pārvalda Parlamenta palātas (</a:t>
            </a:r>
            <a:r>
              <a:rPr lang="lv-LV" i="1" dirty="0" err="1"/>
              <a:t>Chambre</a:t>
            </a:r>
            <a:r>
              <a:rPr lang="lv-LV" i="1" dirty="0"/>
              <a:t> / </a:t>
            </a:r>
            <a:r>
              <a:rPr lang="lv-LV" i="1" dirty="0" err="1"/>
              <a:t>House</a:t>
            </a:r>
            <a:r>
              <a:rPr lang="lv-LV" i="1" dirty="0"/>
              <a:t> </a:t>
            </a:r>
            <a:r>
              <a:rPr lang="lv-LV" i="1" dirty="0" err="1"/>
              <a:t>of</a:t>
            </a:r>
            <a:r>
              <a:rPr lang="lv-LV" dirty="0"/>
              <a:t> </a:t>
            </a:r>
            <a:r>
              <a:rPr lang="lv-LV" i="1" dirty="0" err="1"/>
              <a:t>Representatives</a:t>
            </a:r>
            <a:r>
              <a:rPr lang="lv-LV" dirty="0"/>
              <a:t>) </a:t>
            </a:r>
            <a:r>
              <a:rPr lang="lv-LV" dirty="0" smtClean="0"/>
              <a:t>dienests</a:t>
            </a:r>
          </a:p>
          <a:p>
            <a:pPr lvl="0"/>
            <a:endParaRPr lang="lv-LV" b="1" dirty="0"/>
          </a:p>
          <a:p>
            <a:pPr marL="0" lvl="0" indent="0">
              <a:buNone/>
            </a:pPr>
            <a:r>
              <a:rPr lang="lv-LV" b="1" dirty="0"/>
              <a:t>Sodi / </a:t>
            </a:r>
            <a:r>
              <a:rPr lang="lv-LV" b="1" dirty="0" smtClean="0"/>
              <a:t>Sankcijas</a:t>
            </a:r>
          </a:p>
          <a:p>
            <a:pPr lvl="0"/>
            <a:r>
              <a:rPr lang="lv-LV" dirty="0"/>
              <a:t>Ētikas kodekss liek rīkoties godīgi, pārskatāmi un profesionāli, uzliekot pienākumu atklāt parlamenta locekļiem, viņu palīgiem vai parlamenta darbiniekiem pārstāvētās īpašās intereses, kā arī atturēties no informācijas ieguves negodīgā veidā</a:t>
            </a:r>
          </a:p>
        </p:txBody>
      </p:sp>
    </p:spTree>
    <p:extLst>
      <p:ext uri="{BB962C8B-B14F-4D97-AF65-F5344CB8AC3E}">
        <p14:creationId xmlns:p14="http://schemas.microsoft.com/office/powerpoint/2010/main" val="1285713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1278</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Lobēšanas darba grupa</vt:lpstr>
      <vt:lpstr>Lobētāju reģistra turētājorganizācija </vt:lpstr>
      <vt:lpstr>Sodi/sankcijas</vt:lpstr>
      <vt:lpstr>Sodi/sankcijas</vt:lpstr>
      <vt:lpstr>Ētikas kodeksi </vt:lpstr>
      <vt:lpstr>Ētikas kodeksi </vt:lpstr>
      <vt:lpstr>Ētikas kodeksi </vt:lpstr>
      <vt:lpstr>Pārskats par lobēšanas reģistra turētājorganizācijām, sankcijām, lobētāju reģistrācijas anketām un lobētāju ētikas kodeksiem  </vt:lpstr>
      <vt:lpstr>Beļģija</vt:lpstr>
      <vt:lpstr>Francija</vt:lpstr>
      <vt:lpstr>Īrija</vt:lpstr>
      <vt:lpstr>Lielbritānija</vt:lpstr>
      <vt:lpstr>Lietuva</vt:lpstr>
      <vt:lpstr>Skotija</vt:lpstr>
      <vt:lpstr>Deputātu kalendāri </vt:lpstr>
      <vt:lpstr>Deputātu kalendāri </vt:lpstr>
      <vt:lpstr>Deputātu kalendāri </vt:lpstr>
    </vt:vector>
  </TitlesOfParts>
  <Company>LR SAEIMA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Lobēšanas darba grupa</dc:title>
  <dc:creator>Lauris Bokišs</dc:creator>
  <cp:lastModifiedBy>_</cp:lastModifiedBy>
  <cp:revision>4</cp:revision>
  <dcterms:created xsi:type="dcterms:W3CDTF">2020-03-04T08:41:56Z</dcterms:created>
  <dcterms:modified xsi:type="dcterms:W3CDTF">2020-03-04T12:15:25Z</dcterms:modified>
</cp:coreProperties>
</file>